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9" r:id="rId4"/>
    <p:sldId id="262" r:id="rId5"/>
    <p:sldId id="260" r:id="rId6"/>
    <p:sldId id="261" r:id="rId7"/>
    <p:sldId id="279" r:id="rId8"/>
    <p:sldId id="278" r:id="rId9"/>
    <p:sldId id="268" r:id="rId10"/>
    <p:sldId id="267" r:id="rId11"/>
    <p:sldId id="269" r:id="rId12"/>
    <p:sldId id="272" r:id="rId13"/>
    <p:sldId id="273" r:id="rId14"/>
    <p:sldId id="274" r:id="rId15"/>
    <p:sldId id="275" r:id="rId16"/>
    <p:sldId id="277" r:id="rId17"/>
    <p:sldId id="276" r:id="rId18"/>
    <p:sldId id="270" r:id="rId19"/>
    <p:sldId id="26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8" autoAdjust="0"/>
  </p:normalViewPr>
  <p:slideViewPr>
    <p:cSldViewPr>
      <p:cViewPr varScale="1">
        <p:scale>
          <a:sx n="94" d="100"/>
          <a:sy n="94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D1A-FCDE-42ED-9835-D189F823155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79AB-A19E-4BD5-AD58-B4FCB582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to the inflection points at the base of the PAZ (60° C) and </a:t>
            </a:r>
            <a:r>
              <a:rPr lang="en-US" b="1" baseline="0" dirty="0" err="1" smtClean="0"/>
              <a:t>HePRZ</a:t>
            </a:r>
            <a:r>
              <a:rPr lang="en-US" b="1" baseline="0" dirty="0" smtClean="0"/>
              <a:t> (40° C)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to the inflection points at the base of the PAZ (60° C) and </a:t>
            </a:r>
            <a:r>
              <a:rPr lang="en-US" b="1" baseline="0" dirty="0" err="1" smtClean="0"/>
              <a:t>HePRZ</a:t>
            </a:r>
            <a:r>
              <a:rPr lang="en-US" b="1" baseline="0" dirty="0" smtClean="0"/>
              <a:t> (40° C)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to the inflection points at the base of the PAZ (60° C) and </a:t>
            </a:r>
            <a:r>
              <a:rPr lang="en-US" b="1" baseline="0" dirty="0" err="1" smtClean="0"/>
              <a:t>HePRZ</a:t>
            </a:r>
            <a:r>
              <a:rPr lang="en-US" b="1" baseline="0" dirty="0" smtClean="0"/>
              <a:t> (40° C)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</a:t>
            </a:r>
            <a:r>
              <a:rPr lang="en-US" b="1" baseline="0" dirty="0" smtClean="0">
                <a:sym typeface="Wingdings" pitchFamily="2" charset="2"/>
              </a:rPr>
              <a:t> </a:t>
            </a:r>
            <a:r>
              <a:rPr lang="en-US" b="1" baseline="0" dirty="0" smtClean="0"/>
              <a:t>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</a:t>
            </a:r>
            <a:r>
              <a:rPr lang="en-US" b="1" baseline="0" dirty="0" smtClean="0">
                <a:sym typeface="Wingdings" pitchFamily="2" charset="2"/>
              </a:rPr>
              <a:t> estimates</a:t>
            </a:r>
            <a:r>
              <a:rPr lang="en-US" b="1" baseline="0" dirty="0" smtClean="0"/>
              <a:t>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PD = </a:t>
            </a:r>
            <a:r>
              <a:rPr lang="en-US" b="1" dirty="0" err="1" smtClean="0"/>
              <a:t>Paleodepth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Summary – Fission</a:t>
            </a:r>
            <a:r>
              <a:rPr lang="en-US" b="1" baseline="0" dirty="0" smtClean="0"/>
              <a:t> track modeling for samples from different structural levels give:</a:t>
            </a:r>
          </a:p>
          <a:p>
            <a:r>
              <a:rPr lang="en-US" b="1" baseline="0" dirty="0" smtClean="0"/>
              <a:t>	Complete exhumation and cooling history (Cretaceous to Present)</a:t>
            </a:r>
          </a:p>
          <a:p>
            <a:r>
              <a:rPr lang="en-US" b="1" baseline="0" dirty="0" smtClean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two different exhumed</a:t>
            </a:r>
            <a:r>
              <a:rPr lang="en-US" baseline="0" dirty="0" smtClean="0"/>
              <a:t> fission track partial annealing and (U-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)/He partial retention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two different exhumed</a:t>
            </a:r>
            <a:r>
              <a:rPr lang="en-US" baseline="0" dirty="0" smtClean="0"/>
              <a:t> fission track partial annealing and (U-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)/He partial retention zones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Difference in geothermal gradient could be attributed to crustal thinning and coeval mafic </a:t>
            </a:r>
            <a:r>
              <a:rPr lang="en-US" b="1" dirty="0" err="1" smtClean="0"/>
              <a:t>underplating</a:t>
            </a:r>
            <a:r>
              <a:rPr lang="en-US" b="1" dirty="0" smtClean="0"/>
              <a:t> beneath the western B&amp;R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Buck</a:t>
            </a:r>
            <a:r>
              <a:rPr lang="en-US" baseline="0" dirty="0" smtClean="0"/>
              <a:t> Brush Spring Block – NO SAMPLES because of extensive hydrothermal alteration of Jurassic quartz </a:t>
            </a:r>
            <a:r>
              <a:rPr lang="en-US" baseline="0" dirty="0" err="1" smtClean="0"/>
              <a:t>monzonite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Only 4 samples taken from Grey Hills Block because of limited structural depths exposed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Sampling was focused on </a:t>
            </a:r>
            <a:r>
              <a:rPr lang="en-US" baseline="0" dirty="0" err="1" smtClean="0"/>
              <a:t>Wassuk</a:t>
            </a:r>
            <a:r>
              <a:rPr lang="en-US" baseline="0" dirty="0" smtClean="0"/>
              <a:t> fault block because it exposes the largest structurally intact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 Rotation </a:t>
            </a:r>
            <a:r>
              <a:rPr lang="en-US" b="1" dirty="0" smtClean="0"/>
              <a:t>of early</a:t>
            </a:r>
            <a:r>
              <a:rPr lang="en-US" b="1" baseline="0" dirty="0" smtClean="0"/>
              <a:t> high angle normal faults to low angle normal faults (SUBHORIZONAL)</a:t>
            </a:r>
          </a:p>
          <a:p>
            <a:r>
              <a:rPr lang="en-US" b="1" baseline="0" dirty="0" smtClean="0"/>
              <a:t>2. Tertiary extensional faulting postdates the extrusion of the Miocene Lincoln Flat andesite (15.0-14.8 Ma)</a:t>
            </a:r>
            <a:endParaRPr lang="en-US" baseline="0" dirty="0" smtClean="0"/>
          </a:p>
          <a:p>
            <a:r>
              <a:rPr lang="en-US" b="1" dirty="0" smtClean="0"/>
              <a:t>3. Small </a:t>
            </a:r>
            <a:r>
              <a:rPr lang="en-US" b="1" dirty="0" err="1" smtClean="0"/>
              <a:t>synextensional</a:t>
            </a:r>
            <a:r>
              <a:rPr lang="en-US" b="1" baseline="0" dirty="0" smtClean="0"/>
              <a:t> basaltic andesite flow (~14.4 Ma) overlies Lincoln Flat andesite and tilted ~35° to west</a:t>
            </a:r>
          </a:p>
          <a:p>
            <a:r>
              <a:rPr lang="en-US" b="1" baseline="0" dirty="0" smtClean="0"/>
              <a:t>	Suggests ~25° westward tilt during first 0.5 Ma after onset of extension</a:t>
            </a:r>
          </a:p>
          <a:p>
            <a:r>
              <a:rPr lang="en-US" b="1" baseline="0" dirty="0" smtClean="0"/>
              <a:t>4. No extrusive product until - 6.9 Ma basalt flows show ~12° of westward rotation</a:t>
            </a:r>
          </a:p>
          <a:p>
            <a:r>
              <a:rPr lang="en-US" b="1" baseline="0" dirty="0" smtClean="0"/>
              <a:t>5. Post 6.9 Ma – episode of tilting linked to active high angle normal faulting bounding east side of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(STILL ACTIVE)</a:t>
            </a:r>
          </a:p>
          <a:p>
            <a:endParaRPr lang="en-US" b="1" baseline="0" dirty="0" smtClean="0"/>
          </a:p>
          <a:p>
            <a:endParaRPr lang="en-US" dirty="0" smtClean="0"/>
          </a:p>
          <a:p>
            <a:r>
              <a:rPr lang="en-US" dirty="0" err="1" smtClean="0"/>
              <a:t>Kqm</a:t>
            </a:r>
            <a:r>
              <a:rPr lang="en-US" dirty="0" smtClean="0"/>
              <a:t> – Quartz </a:t>
            </a:r>
            <a:r>
              <a:rPr lang="en-US" dirty="0" err="1" smtClean="0"/>
              <a:t>Monzonite</a:t>
            </a:r>
            <a:r>
              <a:rPr lang="en-US" dirty="0" smtClean="0"/>
              <a:t> (Cretaceous)</a:t>
            </a:r>
          </a:p>
          <a:p>
            <a:r>
              <a:rPr lang="en-US" dirty="0" err="1" smtClean="0"/>
              <a:t>Jhqm</a:t>
            </a:r>
            <a:r>
              <a:rPr lang="en-US" baseline="0" dirty="0" smtClean="0"/>
              <a:t> – Hornblende quartz </a:t>
            </a:r>
            <a:r>
              <a:rPr lang="en-US" baseline="0" dirty="0" err="1" smtClean="0"/>
              <a:t>Monzonite</a:t>
            </a:r>
            <a:r>
              <a:rPr lang="en-US" baseline="0" dirty="0" smtClean="0"/>
              <a:t> (Jurassic)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Estimated from fission track modeling </a:t>
            </a:r>
            <a:r>
              <a:rPr lang="en-US" b="1" dirty="0" err="1" smtClean="0"/>
              <a:t>vs</a:t>
            </a:r>
            <a:r>
              <a:rPr lang="en-US" b="1" dirty="0" smtClean="0"/>
              <a:t> sample </a:t>
            </a:r>
            <a:r>
              <a:rPr lang="en-US" b="1" dirty="0" err="1" smtClean="0"/>
              <a:t>paleodepths</a:t>
            </a:r>
            <a:r>
              <a:rPr lang="en-US" b="1" dirty="0" smtClean="0"/>
              <a:t> below the Tertiary unconformity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Consistent with average regional thickness of volcanic</a:t>
            </a:r>
            <a:r>
              <a:rPr lang="en-US" b="1" baseline="0" dirty="0" smtClean="0"/>
              <a:t> and sedimentary overburden for onset of extension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Estimated from fission track modeling </a:t>
            </a:r>
            <a:r>
              <a:rPr lang="en-US" b="1" dirty="0" err="1" smtClean="0"/>
              <a:t>vs</a:t>
            </a:r>
            <a:r>
              <a:rPr lang="en-US" b="1" dirty="0" smtClean="0"/>
              <a:t> sample </a:t>
            </a:r>
            <a:r>
              <a:rPr lang="en-US" b="1" dirty="0" err="1" smtClean="0"/>
              <a:t>paleodepths</a:t>
            </a:r>
            <a:r>
              <a:rPr lang="en-US" b="1" dirty="0" smtClean="0"/>
              <a:t> below the Tertiary unconformity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Consistent with average regional thickness of volcanic</a:t>
            </a:r>
            <a:r>
              <a:rPr lang="en-US" b="1" baseline="0" dirty="0" smtClean="0"/>
              <a:t> and sedimentary overburden for onset of extension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Apatite fission track length histograms and apparent ages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apparent ages (shaded boxes)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Ages increase to the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Apatite fission track length histograms and apparent ages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apparent ages (shaded boxes)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Ages increase to the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 (western)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to the inflection points at the base of the PAZ (60° C) and </a:t>
            </a:r>
            <a:r>
              <a:rPr lang="en-US" b="1" baseline="0" dirty="0" err="1" smtClean="0"/>
              <a:t>HePRZ</a:t>
            </a:r>
            <a:r>
              <a:rPr lang="en-US" b="1" baseline="0" dirty="0" smtClean="0"/>
              <a:t> (40° C)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1. Fission track and (U-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)/He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Clear inflection points at ~15 Ma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	Indicates onset of rapid cooling and exhumation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2. Suggestion of existence of two exhumed partially annealing zones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3. Miocene depth estimates to the inflection points at the base of the PAZ (60° C) and </a:t>
            </a:r>
            <a:r>
              <a:rPr lang="en-US" b="1" baseline="0" dirty="0" err="1" smtClean="0"/>
              <a:t>HePRZ</a:t>
            </a:r>
            <a:r>
              <a:rPr lang="en-US" b="1" baseline="0" dirty="0" smtClean="0"/>
              <a:t> (40° C)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Estimation of geothermal gradients prior to the onset of mid-Miocene extension	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Eastern flank of western </a:t>
            </a:r>
            <a:r>
              <a:rPr lang="en-US" b="1" baseline="0" dirty="0" err="1" smtClean="0"/>
              <a:t>Wassuk</a:t>
            </a:r>
            <a:r>
              <a:rPr lang="en-US" b="1" baseline="0" dirty="0" smtClean="0"/>
              <a:t> range </a:t>
            </a:r>
            <a:r>
              <a:rPr lang="en-US" b="1" baseline="0" dirty="0" err="1" smtClean="0"/>
              <a:t>thermochronological</a:t>
            </a:r>
            <a:r>
              <a:rPr lang="en-US" b="1" baseline="0" dirty="0" smtClean="0"/>
              <a:t> data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Suggestion of ~4 Ma as the onset of significant Pliocene-Quaternary range front faulting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E79AB-A19E-4BD5-AD58-B4FCB5826E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9D7DC82-DC43-403F-94FE-94369EA4111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06CEF7-0E12-48E1-B7BB-9E02A7DBA2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Thermochronological</a:t>
            </a:r>
            <a:r>
              <a:rPr lang="en-US" dirty="0" smtClean="0"/>
              <a:t> constraints on the timing and magnitude of Miocene and Pliocene extension in the central </a:t>
            </a:r>
            <a:r>
              <a:rPr lang="en-US" dirty="0" err="1" smtClean="0"/>
              <a:t>Wassuk</a:t>
            </a:r>
            <a:r>
              <a:rPr lang="en-US" dirty="0" smtClean="0"/>
              <a:t> Range, western Nevada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Daniel F. </a:t>
            </a:r>
            <a:r>
              <a:rPr lang="en-US" dirty="0" err="1" smtClean="0"/>
              <a:t>Stockli</a:t>
            </a:r>
            <a:r>
              <a:rPr lang="en-US" dirty="0" smtClean="0"/>
              <a:t>, Benjamin E. </a:t>
            </a:r>
            <a:r>
              <a:rPr lang="en-US" dirty="0" err="1" smtClean="0"/>
              <a:t>Surpless</a:t>
            </a:r>
            <a:r>
              <a:rPr lang="en-US" dirty="0" smtClean="0"/>
              <a:t>, and Trevor A. </a:t>
            </a:r>
            <a:r>
              <a:rPr lang="en-US" dirty="0" err="1" smtClean="0"/>
              <a:t>Dumitru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James McNeil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9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406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2" y="1295401"/>
            <a:ext cx="4107872" cy="5013960"/>
          </a:xfrm>
        </p:spPr>
        <p:txBody>
          <a:bodyPr/>
          <a:lstStyle/>
          <a:p>
            <a:r>
              <a:rPr lang="en-US" dirty="0" err="1" smtClean="0"/>
              <a:t>dsafsdf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" y="117764"/>
            <a:ext cx="9055217" cy="66224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4419599"/>
            <a:ext cx="710812" cy="382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9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46" y="-2327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8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0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486" y="1295400"/>
            <a:ext cx="977221" cy="323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0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3205635"/>
            <a:ext cx="1295400" cy="2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-27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3205635"/>
            <a:ext cx="1295400" cy="2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67361" y="717039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-27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3205635"/>
            <a:ext cx="1295400" cy="2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67361" y="717039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2133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-27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799" y="5081551"/>
            <a:ext cx="1066801" cy="237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798" y="5562600"/>
            <a:ext cx="1066801" cy="237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5"/>
            <a:ext cx="3719945" cy="3410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81" y="-27"/>
            <a:ext cx="3717854" cy="3399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750"/>
            <a:ext cx="3733799" cy="338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66120"/>
            <a:ext cx="3731635" cy="3391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799" y="34635"/>
            <a:ext cx="16901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Miocene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Exhumation 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History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11236" y="307570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272" y="31034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2918" y="6488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127" y="64908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65899" y="3566858"/>
            <a:ext cx="0" cy="296656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28867" y="4925080"/>
            <a:ext cx="774797" cy="241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23981" y="4191000"/>
            <a:ext cx="138619" cy="1905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" y="41497"/>
            <a:ext cx="7315200" cy="1154097"/>
          </a:xfrm>
        </p:spPr>
        <p:txBody>
          <a:bodyPr/>
          <a:lstStyle/>
          <a:p>
            <a:r>
              <a:rPr lang="en-US" dirty="0" smtClean="0"/>
              <a:t>Modeling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dsf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" y="1752600"/>
            <a:ext cx="9047457" cy="5010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295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 Complete exhumation and cooling history (Cretaceous to present)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0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" y="76200"/>
            <a:ext cx="7315200" cy="669121"/>
          </a:xfrm>
        </p:spPr>
        <p:txBody>
          <a:bodyPr>
            <a:noAutofit/>
          </a:bodyPr>
          <a:lstStyle/>
          <a:p>
            <a:r>
              <a:rPr lang="en-US" dirty="0" smtClean="0"/>
              <a:t>Discussion/Conclusions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" y="1143000"/>
            <a:ext cx="8922328" cy="2327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of two different exhumed fission track partial annealing and (U-</a:t>
            </a:r>
            <a:r>
              <a:rPr lang="en-US" dirty="0" err="1"/>
              <a:t>Th</a:t>
            </a:r>
            <a:r>
              <a:rPr lang="en-US" dirty="0"/>
              <a:t>)/He partial retention </a:t>
            </a:r>
            <a:r>
              <a:rPr lang="en-US" dirty="0" smtClean="0"/>
              <a:t>zones</a:t>
            </a:r>
          </a:p>
          <a:p>
            <a:pPr lvl="1"/>
            <a:r>
              <a:rPr lang="en-US" dirty="0" smtClean="0"/>
              <a:t>Multiple episodes of </a:t>
            </a:r>
            <a:r>
              <a:rPr lang="en-US" dirty="0" err="1" smtClean="0"/>
              <a:t>Neogene</a:t>
            </a:r>
            <a:r>
              <a:rPr lang="en-US" dirty="0" smtClean="0"/>
              <a:t> extensional deformation of a westward fault block tilting ~60° about a NNW trending horizontal axis</a:t>
            </a:r>
          </a:p>
          <a:p>
            <a:r>
              <a:rPr lang="en-US" dirty="0" smtClean="0"/>
              <a:t>Onset of cooling and exhumation at ~15 Ma and ends by ~12 Ma</a:t>
            </a:r>
          </a:p>
          <a:p>
            <a:r>
              <a:rPr lang="en-US" dirty="0" smtClean="0"/>
              <a:t>Suggestion that </a:t>
            </a:r>
            <a:r>
              <a:rPr lang="en-US" dirty="0" err="1" smtClean="0"/>
              <a:t>Wassuk</a:t>
            </a:r>
            <a:r>
              <a:rPr lang="en-US" dirty="0" smtClean="0"/>
              <a:t> Range was part of Sierra Nevada magmatic arc prior to mid-Miocene extension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1447" y="1465447"/>
            <a:ext cx="3365998" cy="74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003884" cy="115409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352800" cy="4965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Study area - Central </a:t>
            </a:r>
            <a:r>
              <a:rPr lang="en-US" sz="2400" dirty="0" err="1" smtClean="0"/>
              <a:t>Wassuk</a:t>
            </a:r>
            <a:r>
              <a:rPr lang="en-US" sz="2400" dirty="0" smtClean="0"/>
              <a:t> Range</a:t>
            </a:r>
          </a:p>
          <a:p>
            <a:endParaRPr lang="en-US" sz="2400" dirty="0" smtClean="0"/>
          </a:p>
          <a:p>
            <a:r>
              <a:rPr lang="en-US" sz="2400" dirty="0" smtClean="0"/>
              <a:t>Series of intact, ~60° westward tilted fault blocks</a:t>
            </a:r>
            <a:endParaRPr lang="en-US" sz="2200" dirty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Quartz </a:t>
            </a:r>
            <a:r>
              <a:rPr lang="en-US" sz="2200" dirty="0" err="1" smtClean="0">
                <a:solidFill>
                  <a:srgbClr val="FFFF00"/>
                </a:solidFill>
              </a:rPr>
              <a:t>monzonite</a:t>
            </a:r>
            <a:endParaRPr lang="en-US" sz="22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Up to ~8.5 km of exposed pre-extensional upper crust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74" y="1600200"/>
            <a:ext cx="5276850" cy="3705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1217" y="3519238"/>
            <a:ext cx="860258" cy="521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7315200" cy="752248"/>
          </a:xfrm>
        </p:spPr>
        <p:txBody>
          <a:bodyPr/>
          <a:lstStyle/>
          <a:p>
            <a:r>
              <a:rPr lang="en-US" dirty="0" smtClean="0"/>
              <a:t>Discussion/Conclusions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0" y="1024161"/>
            <a:ext cx="8922328" cy="3539527"/>
          </a:xfrm>
        </p:spPr>
        <p:txBody>
          <a:bodyPr/>
          <a:lstStyle/>
          <a:p>
            <a:r>
              <a:rPr lang="en-US" dirty="0"/>
              <a:t>Second period of extensional deformation ~4 Ma – present day</a:t>
            </a:r>
          </a:p>
          <a:p>
            <a:pPr lvl="1"/>
            <a:r>
              <a:rPr lang="en-US" dirty="0"/>
              <a:t>Eastern flank of </a:t>
            </a:r>
            <a:r>
              <a:rPr lang="en-US" dirty="0" err="1"/>
              <a:t>Wassuk</a:t>
            </a:r>
            <a:r>
              <a:rPr lang="en-US" dirty="0"/>
              <a:t> </a:t>
            </a:r>
            <a:r>
              <a:rPr lang="en-US" dirty="0" smtClean="0"/>
              <a:t>Range</a:t>
            </a:r>
            <a:endParaRPr lang="en-US" dirty="0"/>
          </a:p>
          <a:p>
            <a:r>
              <a:rPr lang="en-US" dirty="0" smtClean="0"/>
              <a:t>Miocene geothermal gradient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(27° ± 5° C/km)</a:t>
            </a:r>
          </a:p>
          <a:p>
            <a:pPr lvl="1"/>
            <a:r>
              <a:rPr lang="en-US" dirty="0" smtClean="0"/>
              <a:t>Weakening of the crust prior to the onset of extension</a:t>
            </a:r>
          </a:p>
          <a:p>
            <a:r>
              <a:rPr lang="en-US" dirty="0" smtClean="0"/>
              <a:t>Pliocene geothermal gradient </a:t>
            </a:r>
            <a:r>
              <a:rPr lang="en-US" dirty="0" smtClean="0">
                <a:sym typeface="Wingdings" pitchFamily="2" charset="2"/>
              </a:rPr>
              <a:t> (32</a:t>
            </a:r>
            <a:r>
              <a:rPr lang="en-US" dirty="0" smtClean="0"/>
              <a:t>° </a:t>
            </a:r>
            <a:r>
              <a:rPr lang="en-US" dirty="0"/>
              <a:t>± </a:t>
            </a:r>
            <a:r>
              <a:rPr lang="en-US" dirty="0" smtClean="0"/>
              <a:t>8° C/km)</a:t>
            </a:r>
          </a:p>
          <a:p>
            <a:pPr lvl="1"/>
            <a:r>
              <a:rPr lang="en-US" dirty="0" smtClean="0"/>
              <a:t>Much reduced cooling rates and nearly isothermal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1447" y="1465447"/>
            <a:ext cx="3365998" cy="74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2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981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1" y="1447800"/>
            <a:ext cx="2023311" cy="4965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NNW normal faults</a:t>
            </a:r>
          </a:p>
          <a:p>
            <a:endParaRPr lang="en-US" sz="2400" dirty="0" smtClean="0"/>
          </a:p>
          <a:p>
            <a:r>
              <a:rPr lang="en-US" sz="2400" dirty="0" smtClean="0"/>
              <a:t>3 tilted blocks</a:t>
            </a:r>
          </a:p>
          <a:p>
            <a:endParaRPr lang="en-US" sz="2400" dirty="0"/>
          </a:p>
          <a:p>
            <a:r>
              <a:rPr lang="en-US" sz="2400" dirty="0" smtClean="0"/>
              <a:t>Brittle deformation dominant</a:t>
            </a:r>
          </a:p>
          <a:p>
            <a:pPr marL="4572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267951" y="1219200"/>
            <a:ext cx="6858000" cy="4589939"/>
            <a:chOff x="2261937" y="-14146"/>
            <a:chExt cx="6858000" cy="4589939"/>
          </a:xfrm>
        </p:grpSpPr>
        <p:sp>
          <p:nvSpPr>
            <p:cNvPr id="7" name="Rectangle 6"/>
            <p:cNvSpPr/>
            <p:nvPr/>
          </p:nvSpPr>
          <p:spPr>
            <a:xfrm>
              <a:off x="7397416" y="2141513"/>
              <a:ext cx="860258" cy="5213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95967" y="-1148176"/>
              <a:ext cx="4589939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125451" y="22036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199" y="1267217"/>
              <a:ext cx="663742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5399" y="15178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06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981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1" y="1447800"/>
            <a:ext cx="2023311" cy="4965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Exposed intact upper crustal section</a:t>
            </a:r>
          </a:p>
          <a:p>
            <a:pPr marL="45720" indent="0">
              <a:buNone/>
            </a:pPr>
            <a:endParaRPr lang="en-US" sz="2200" dirty="0" smtClean="0"/>
          </a:p>
          <a:p>
            <a:pPr lvl="1"/>
            <a:r>
              <a:rPr lang="en-US" sz="2200" dirty="0" err="1" smtClean="0"/>
              <a:t>Wassuk</a:t>
            </a:r>
            <a:endParaRPr lang="en-US" sz="2200" dirty="0" smtClean="0"/>
          </a:p>
          <a:p>
            <a:pPr lvl="2"/>
            <a:r>
              <a:rPr lang="en-US" sz="2000" dirty="0" smtClean="0"/>
              <a:t>~8.5 km </a:t>
            </a:r>
          </a:p>
          <a:p>
            <a:pPr lvl="1"/>
            <a:r>
              <a:rPr lang="en-US" sz="2200" dirty="0" smtClean="0"/>
              <a:t>Gray Hills</a:t>
            </a:r>
          </a:p>
          <a:p>
            <a:pPr lvl="2"/>
            <a:r>
              <a:rPr lang="en-US" sz="2000" dirty="0" smtClean="0"/>
              <a:t>~3 km</a:t>
            </a:r>
          </a:p>
          <a:p>
            <a:pPr lvl="2"/>
            <a:endParaRPr lang="en-US" sz="2000" dirty="0"/>
          </a:p>
          <a:p>
            <a:r>
              <a:rPr lang="en-US" sz="2400" dirty="0" smtClean="0"/>
              <a:t>Transects</a:t>
            </a:r>
          </a:p>
          <a:p>
            <a:endParaRPr lang="en-US" sz="24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267951" y="1219200"/>
            <a:ext cx="6858000" cy="4589939"/>
            <a:chOff x="2261937" y="-14146"/>
            <a:chExt cx="6858000" cy="4589939"/>
          </a:xfrm>
        </p:grpSpPr>
        <p:sp>
          <p:nvSpPr>
            <p:cNvPr id="7" name="Rectangle 6"/>
            <p:cNvSpPr/>
            <p:nvPr/>
          </p:nvSpPr>
          <p:spPr>
            <a:xfrm>
              <a:off x="7397416" y="2141513"/>
              <a:ext cx="860258" cy="5213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95967" y="-1148176"/>
              <a:ext cx="4589939" cy="685800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3354804" y="2009164"/>
              <a:ext cx="727911" cy="282743"/>
            </a:xfrm>
            <a:custGeom>
              <a:avLst/>
              <a:gdLst>
                <a:gd name="connsiteX0" fmla="*/ 727911 w 727911"/>
                <a:gd name="connsiteY0" fmla="*/ 282743 h 282743"/>
                <a:gd name="connsiteX1" fmla="*/ 439153 w 727911"/>
                <a:gd name="connsiteY1" fmla="*/ 120316 h 282743"/>
                <a:gd name="connsiteX2" fmla="*/ 138363 w 727911"/>
                <a:gd name="connsiteY2" fmla="*/ 126332 h 282743"/>
                <a:gd name="connsiteX3" fmla="*/ 0 w 727911"/>
                <a:gd name="connsiteY3" fmla="*/ 0 h 2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911" h="282743">
                  <a:moveTo>
                    <a:pt x="727911" y="282743"/>
                  </a:moveTo>
                  <a:lnTo>
                    <a:pt x="439153" y="120316"/>
                  </a:lnTo>
                  <a:lnTo>
                    <a:pt x="138363" y="12633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63488" y="2664886"/>
              <a:ext cx="1437774" cy="192505"/>
            </a:xfrm>
            <a:custGeom>
              <a:avLst/>
              <a:gdLst>
                <a:gd name="connsiteX0" fmla="*/ 0 w 1437774"/>
                <a:gd name="connsiteY0" fmla="*/ 96252 h 192505"/>
                <a:gd name="connsiteX1" fmla="*/ 54143 w 1437774"/>
                <a:gd name="connsiteY1" fmla="*/ 66173 h 192505"/>
                <a:gd name="connsiteX2" fmla="*/ 222585 w 1437774"/>
                <a:gd name="connsiteY2" fmla="*/ 24063 h 192505"/>
                <a:gd name="connsiteX3" fmla="*/ 354932 w 1437774"/>
                <a:gd name="connsiteY3" fmla="*/ 0 h 192505"/>
                <a:gd name="connsiteX4" fmla="*/ 481264 w 1437774"/>
                <a:gd name="connsiteY4" fmla="*/ 18047 h 192505"/>
                <a:gd name="connsiteX5" fmla="*/ 589548 w 1437774"/>
                <a:gd name="connsiteY5" fmla="*/ 24063 h 192505"/>
                <a:gd name="connsiteX6" fmla="*/ 721895 w 1437774"/>
                <a:gd name="connsiteY6" fmla="*/ 24063 h 192505"/>
                <a:gd name="connsiteX7" fmla="*/ 854243 w 1437774"/>
                <a:gd name="connsiteY7" fmla="*/ 36094 h 192505"/>
                <a:gd name="connsiteX8" fmla="*/ 1052764 w 1437774"/>
                <a:gd name="connsiteY8" fmla="*/ 48126 h 192505"/>
                <a:gd name="connsiteX9" fmla="*/ 1197143 w 1437774"/>
                <a:gd name="connsiteY9" fmla="*/ 120315 h 192505"/>
                <a:gd name="connsiteX10" fmla="*/ 1359569 w 1437774"/>
                <a:gd name="connsiteY10" fmla="*/ 96252 h 192505"/>
                <a:gd name="connsiteX11" fmla="*/ 1437774 w 1437774"/>
                <a:gd name="connsiteY11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774" h="192505">
                  <a:moveTo>
                    <a:pt x="0" y="96252"/>
                  </a:moveTo>
                  <a:lnTo>
                    <a:pt x="54143" y="66173"/>
                  </a:lnTo>
                  <a:lnTo>
                    <a:pt x="222585" y="24063"/>
                  </a:lnTo>
                  <a:lnTo>
                    <a:pt x="354932" y="0"/>
                  </a:lnTo>
                  <a:lnTo>
                    <a:pt x="481264" y="18047"/>
                  </a:lnTo>
                  <a:lnTo>
                    <a:pt x="589548" y="24063"/>
                  </a:lnTo>
                  <a:lnTo>
                    <a:pt x="721895" y="24063"/>
                  </a:lnTo>
                  <a:lnTo>
                    <a:pt x="854243" y="36094"/>
                  </a:lnTo>
                  <a:lnTo>
                    <a:pt x="1052764" y="48126"/>
                  </a:lnTo>
                  <a:lnTo>
                    <a:pt x="1197143" y="120315"/>
                  </a:lnTo>
                  <a:lnTo>
                    <a:pt x="1359569" y="96252"/>
                  </a:lnTo>
                  <a:lnTo>
                    <a:pt x="1437774" y="19250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095246" y="2845359"/>
              <a:ext cx="751974" cy="391027"/>
            </a:xfrm>
            <a:custGeom>
              <a:avLst/>
              <a:gdLst>
                <a:gd name="connsiteX0" fmla="*/ 0 w 751974"/>
                <a:gd name="connsiteY0" fmla="*/ 0 h 391027"/>
                <a:gd name="connsiteX1" fmla="*/ 96253 w 751974"/>
                <a:gd name="connsiteY1" fmla="*/ 114300 h 391027"/>
                <a:gd name="connsiteX2" fmla="*/ 162427 w 751974"/>
                <a:gd name="connsiteY2" fmla="*/ 198521 h 391027"/>
                <a:gd name="connsiteX3" fmla="*/ 300790 w 751974"/>
                <a:gd name="connsiteY3" fmla="*/ 258679 h 391027"/>
                <a:gd name="connsiteX4" fmla="*/ 391027 w 751974"/>
                <a:gd name="connsiteY4" fmla="*/ 348916 h 391027"/>
                <a:gd name="connsiteX5" fmla="*/ 547437 w 751974"/>
                <a:gd name="connsiteY5" fmla="*/ 391027 h 391027"/>
                <a:gd name="connsiteX6" fmla="*/ 751974 w 751974"/>
                <a:gd name="connsiteY6" fmla="*/ 391027 h 39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974" h="391027">
                  <a:moveTo>
                    <a:pt x="0" y="0"/>
                  </a:moveTo>
                  <a:lnTo>
                    <a:pt x="96253" y="114300"/>
                  </a:lnTo>
                  <a:lnTo>
                    <a:pt x="162427" y="198521"/>
                  </a:lnTo>
                  <a:lnTo>
                    <a:pt x="300790" y="258679"/>
                  </a:lnTo>
                  <a:lnTo>
                    <a:pt x="391027" y="348916"/>
                  </a:lnTo>
                  <a:lnTo>
                    <a:pt x="547437" y="391027"/>
                  </a:lnTo>
                  <a:lnTo>
                    <a:pt x="751974" y="391027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5451" y="22036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199" y="1267217"/>
              <a:ext cx="663742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5399" y="15178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5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981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" y="1447800"/>
            <a:ext cx="2078182" cy="49650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Total of 22 </a:t>
            </a:r>
            <a:r>
              <a:rPr lang="en-US" sz="2400" dirty="0" err="1" smtClean="0"/>
              <a:t>thermochron</a:t>
            </a:r>
            <a:r>
              <a:rPr lang="en-US" sz="2400" dirty="0" smtClean="0"/>
              <a:t> samples from Gray Hills and </a:t>
            </a:r>
            <a:r>
              <a:rPr lang="en-US" sz="2400" dirty="0" err="1" smtClean="0"/>
              <a:t>Wassuk</a:t>
            </a:r>
            <a:r>
              <a:rPr lang="en-US" sz="2400" dirty="0" smtClean="0"/>
              <a:t> fault blocks</a:t>
            </a:r>
          </a:p>
          <a:p>
            <a:endParaRPr lang="en-US" sz="2400" dirty="0"/>
          </a:p>
          <a:p>
            <a:r>
              <a:rPr lang="en-US" sz="2400" dirty="0" smtClean="0"/>
              <a:t>Lack of samples from Buck Brush Spring block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61937" y="16725"/>
            <a:ext cx="6858000" cy="4589939"/>
            <a:chOff x="2261937" y="-14146"/>
            <a:chExt cx="6858000" cy="4589939"/>
          </a:xfrm>
        </p:grpSpPr>
        <p:sp>
          <p:nvSpPr>
            <p:cNvPr id="7" name="Rectangle 6"/>
            <p:cNvSpPr/>
            <p:nvPr/>
          </p:nvSpPr>
          <p:spPr>
            <a:xfrm>
              <a:off x="7397416" y="2141513"/>
              <a:ext cx="860258" cy="5213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95967" y="-1148176"/>
              <a:ext cx="4589939" cy="685800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3354804" y="2009164"/>
              <a:ext cx="727911" cy="282743"/>
            </a:xfrm>
            <a:custGeom>
              <a:avLst/>
              <a:gdLst>
                <a:gd name="connsiteX0" fmla="*/ 727911 w 727911"/>
                <a:gd name="connsiteY0" fmla="*/ 282743 h 282743"/>
                <a:gd name="connsiteX1" fmla="*/ 439153 w 727911"/>
                <a:gd name="connsiteY1" fmla="*/ 120316 h 282743"/>
                <a:gd name="connsiteX2" fmla="*/ 138363 w 727911"/>
                <a:gd name="connsiteY2" fmla="*/ 126332 h 282743"/>
                <a:gd name="connsiteX3" fmla="*/ 0 w 727911"/>
                <a:gd name="connsiteY3" fmla="*/ 0 h 2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911" h="282743">
                  <a:moveTo>
                    <a:pt x="727911" y="282743"/>
                  </a:moveTo>
                  <a:lnTo>
                    <a:pt x="439153" y="120316"/>
                  </a:lnTo>
                  <a:lnTo>
                    <a:pt x="138363" y="12633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63488" y="2664886"/>
              <a:ext cx="1437774" cy="192505"/>
            </a:xfrm>
            <a:custGeom>
              <a:avLst/>
              <a:gdLst>
                <a:gd name="connsiteX0" fmla="*/ 0 w 1437774"/>
                <a:gd name="connsiteY0" fmla="*/ 96252 h 192505"/>
                <a:gd name="connsiteX1" fmla="*/ 54143 w 1437774"/>
                <a:gd name="connsiteY1" fmla="*/ 66173 h 192505"/>
                <a:gd name="connsiteX2" fmla="*/ 222585 w 1437774"/>
                <a:gd name="connsiteY2" fmla="*/ 24063 h 192505"/>
                <a:gd name="connsiteX3" fmla="*/ 354932 w 1437774"/>
                <a:gd name="connsiteY3" fmla="*/ 0 h 192505"/>
                <a:gd name="connsiteX4" fmla="*/ 481264 w 1437774"/>
                <a:gd name="connsiteY4" fmla="*/ 18047 h 192505"/>
                <a:gd name="connsiteX5" fmla="*/ 589548 w 1437774"/>
                <a:gd name="connsiteY5" fmla="*/ 24063 h 192505"/>
                <a:gd name="connsiteX6" fmla="*/ 721895 w 1437774"/>
                <a:gd name="connsiteY6" fmla="*/ 24063 h 192505"/>
                <a:gd name="connsiteX7" fmla="*/ 854243 w 1437774"/>
                <a:gd name="connsiteY7" fmla="*/ 36094 h 192505"/>
                <a:gd name="connsiteX8" fmla="*/ 1052764 w 1437774"/>
                <a:gd name="connsiteY8" fmla="*/ 48126 h 192505"/>
                <a:gd name="connsiteX9" fmla="*/ 1197143 w 1437774"/>
                <a:gd name="connsiteY9" fmla="*/ 120315 h 192505"/>
                <a:gd name="connsiteX10" fmla="*/ 1359569 w 1437774"/>
                <a:gd name="connsiteY10" fmla="*/ 96252 h 192505"/>
                <a:gd name="connsiteX11" fmla="*/ 1437774 w 1437774"/>
                <a:gd name="connsiteY11" fmla="*/ 192505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7774" h="192505">
                  <a:moveTo>
                    <a:pt x="0" y="96252"/>
                  </a:moveTo>
                  <a:lnTo>
                    <a:pt x="54143" y="66173"/>
                  </a:lnTo>
                  <a:lnTo>
                    <a:pt x="222585" y="24063"/>
                  </a:lnTo>
                  <a:lnTo>
                    <a:pt x="354932" y="0"/>
                  </a:lnTo>
                  <a:lnTo>
                    <a:pt x="481264" y="18047"/>
                  </a:lnTo>
                  <a:lnTo>
                    <a:pt x="589548" y="24063"/>
                  </a:lnTo>
                  <a:lnTo>
                    <a:pt x="721895" y="24063"/>
                  </a:lnTo>
                  <a:lnTo>
                    <a:pt x="854243" y="36094"/>
                  </a:lnTo>
                  <a:lnTo>
                    <a:pt x="1052764" y="48126"/>
                  </a:lnTo>
                  <a:lnTo>
                    <a:pt x="1197143" y="120315"/>
                  </a:lnTo>
                  <a:lnTo>
                    <a:pt x="1359569" y="96252"/>
                  </a:lnTo>
                  <a:lnTo>
                    <a:pt x="1437774" y="192505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095246" y="2845359"/>
              <a:ext cx="751974" cy="391027"/>
            </a:xfrm>
            <a:custGeom>
              <a:avLst/>
              <a:gdLst>
                <a:gd name="connsiteX0" fmla="*/ 0 w 751974"/>
                <a:gd name="connsiteY0" fmla="*/ 0 h 391027"/>
                <a:gd name="connsiteX1" fmla="*/ 96253 w 751974"/>
                <a:gd name="connsiteY1" fmla="*/ 114300 h 391027"/>
                <a:gd name="connsiteX2" fmla="*/ 162427 w 751974"/>
                <a:gd name="connsiteY2" fmla="*/ 198521 h 391027"/>
                <a:gd name="connsiteX3" fmla="*/ 300790 w 751974"/>
                <a:gd name="connsiteY3" fmla="*/ 258679 h 391027"/>
                <a:gd name="connsiteX4" fmla="*/ 391027 w 751974"/>
                <a:gd name="connsiteY4" fmla="*/ 348916 h 391027"/>
                <a:gd name="connsiteX5" fmla="*/ 547437 w 751974"/>
                <a:gd name="connsiteY5" fmla="*/ 391027 h 391027"/>
                <a:gd name="connsiteX6" fmla="*/ 751974 w 751974"/>
                <a:gd name="connsiteY6" fmla="*/ 391027 h 39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974" h="391027">
                  <a:moveTo>
                    <a:pt x="0" y="0"/>
                  </a:moveTo>
                  <a:lnTo>
                    <a:pt x="96253" y="114300"/>
                  </a:lnTo>
                  <a:lnTo>
                    <a:pt x="162427" y="198521"/>
                  </a:lnTo>
                  <a:lnTo>
                    <a:pt x="300790" y="258679"/>
                  </a:lnTo>
                  <a:lnTo>
                    <a:pt x="391027" y="348916"/>
                  </a:lnTo>
                  <a:lnTo>
                    <a:pt x="547437" y="391027"/>
                  </a:lnTo>
                  <a:lnTo>
                    <a:pt x="751974" y="391027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5451" y="22036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199" y="1267217"/>
              <a:ext cx="663742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5399" y="1517875"/>
              <a:ext cx="513848" cy="2282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61935" y="3422982"/>
            <a:ext cx="6858001" cy="3429001"/>
            <a:chOff x="2261935" y="3422982"/>
            <a:chExt cx="6858001" cy="34290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35" y="3422982"/>
              <a:ext cx="6858001" cy="34290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63488" y="3657600"/>
              <a:ext cx="842213" cy="30442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92316" y="4409574"/>
              <a:ext cx="661736" cy="26031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77325" y="6019800"/>
              <a:ext cx="553453" cy="2667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981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1" y="1447800"/>
            <a:ext cx="2985837" cy="49650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Onset of large-magnitude extensional faulting @ ~15 Ma</a:t>
            </a:r>
          </a:p>
          <a:p>
            <a:pPr lvl="1"/>
            <a:r>
              <a:rPr lang="en-US" dirty="0" err="1" smtClean="0"/>
              <a:t>Tlf</a:t>
            </a:r>
            <a:r>
              <a:rPr lang="en-US" dirty="0" smtClean="0"/>
              <a:t> – Miocene Lincoln Flat andesite </a:t>
            </a:r>
            <a:r>
              <a:rPr lang="en-US" dirty="0" smtClean="0">
                <a:solidFill>
                  <a:srgbClr val="FFFF00"/>
                </a:solidFill>
              </a:rPr>
              <a:t>~15.0-14.8 Ma</a:t>
            </a:r>
            <a:r>
              <a:rPr lang="en-US" dirty="0" smtClean="0"/>
              <a:t> (youngest pre-extensional marker)</a:t>
            </a:r>
          </a:p>
          <a:p>
            <a:endParaRPr lang="en-US" sz="2400" dirty="0" smtClean="0"/>
          </a:p>
          <a:p>
            <a:r>
              <a:rPr lang="en-US" sz="2400" dirty="0" smtClean="0"/>
              <a:t>~60° post-15 Ma westward tilt</a:t>
            </a:r>
          </a:p>
          <a:p>
            <a:endParaRPr lang="en-US" sz="2400" dirty="0" smtClean="0"/>
          </a:p>
          <a:p>
            <a:r>
              <a:rPr lang="en-US" sz="2400" dirty="0" smtClean="0"/>
              <a:t>&gt;200% extension (</a:t>
            </a:r>
            <a:r>
              <a:rPr lang="en-US" sz="2400" dirty="0" err="1" smtClean="0"/>
              <a:t>palinspastic</a:t>
            </a:r>
            <a:r>
              <a:rPr lang="en-US" sz="2400" dirty="0" smtClean="0"/>
              <a:t> restoration)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21" y="1158539"/>
            <a:ext cx="5829300" cy="56673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30579" y="4572000"/>
            <a:ext cx="860257" cy="3970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98857" y="4922921"/>
            <a:ext cx="1044743" cy="3970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8163" y="5670885"/>
            <a:ext cx="1072816" cy="3328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464005">
            <a:off x="4227922" y="1174773"/>
            <a:ext cx="153764" cy="50162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464005">
            <a:off x="4885648" y="1261000"/>
            <a:ext cx="153764" cy="50162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464005">
            <a:off x="6094822" y="1170763"/>
            <a:ext cx="153764" cy="50162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6200000">
            <a:off x="482091" y="2747427"/>
            <a:ext cx="153764" cy="50162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2157" y="494428"/>
            <a:ext cx="48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of central </a:t>
            </a:r>
            <a:r>
              <a:rPr lang="en-US" dirty="0" err="1" smtClean="0"/>
              <a:t>Wassuk</a:t>
            </a:r>
            <a:r>
              <a:rPr lang="en-US" dirty="0" smtClean="0"/>
              <a:t> Range pre-large magnitude extension ~15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406"/>
            <a:ext cx="8194964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Apatite Fission Track and (U-</a:t>
            </a:r>
            <a:r>
              <a:rPr lang="en-US" dirty="0" err="1" smtClean="0"/>
              <a:t>Th</a:t>
            </a:r>
            <a:r>
              <a:rPr lang="en-US" dirty="0" smtClean="0"/>
              <a:t>)/He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47800"/>
            <a:ext cx="4131991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Thickness of eroded section</a:t>
            </a:r>
          </a:p>
          <a:p>
            <a:pPr lvl="1"/>
            <a:r>
              <a:rPr lang="en-US" dirty="0" smtClean="0"/>
              <a:t>Modeled temp (FT) </a:t>
            </a:r>
            <a:r>
              <a:rPr lang="en-US" dirty="0" err="1" smtClean="0"/>
              <a:t>vs</a:t>
            </a:r>
            <a:r>
              <a:rPr lang="en-US" dirty="0" smtClean="0"/>
              <a:t> depth below Tertiary unconformity</a:t>
            </a:r>
          </a:p>
          <a:p>
            <a:pPr lvl="1"/>
            <a:r>
              <a:rPr lang="en-US" dirty="0" smtClean="0"/>
              <a:t>~0.8 km of pre-extensional overburden thickness</a:t>
            </a:r>
          </a:p>
          <a:p>
            <a:pPr lvl="1"/>
            <a:endParaRPr lang="en-US" dirty="0"/>
          </a:p>
          <a:p>
            <a:r>
              <a:rPr lang="en-US" dirty="0"/>
              <a:t>(U-TH)/He – Apatite (U-</a:t>
            </a:r>
            <a:r>
              <a:rPr lang="en-US" dirty="0" err="1"/>
              <a:t>Th</a:t>
            </a:r>
            <a:r>
              <a:rPr lang="en-US" dirty="0"/>
              <a:t>)/He partial retention zone (</a:t>
            </a:r>
            <a:r>
              <a:rPr lang="en-US" dirty="0" err="1"/>
              <a:t>HePRZ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method for </a:t>
            </a:r>
            <a:r>
              <a:rPr lang="en-US" dirty="0" err="1"/>
              <a:t>thermobarometry</a:t>
            </a:r>
            <a:endParaRPr lang="en-US" dirty="0"/>
          </a:p>
          <a:p>
            <a:pPr lvl="1"/>
            <a:r>
              <a:rPr lang="en-US" dirty="0"/>
              <a:t>Low-temp cooling histories for </a:t>
            </a:r>
            <a:r>
              <a:rPr lang="en-US" dirty="0" err="1"/>
              <a:t>neotectonic</a:t>
            </a:r>
            <a:r>
              <a:rPr lang="en-US" dirty="0"/>
              <a:t> and small-magnitude tectonic motions in upper crust</a:t>
            </a:r>
          </a:p>
          <a:p>
            <a:pPr lvl="1"/>
            <a:endParaRPr lang="en-US" dirty="0"/>
          </a:p>
          <a:p>
            <a:r>
              <a:rPr lang="en-US" dirty="0"/>
              <a:t>Age data collected for 11 samples</a:t>
            </a:r>
          </a:p>
          <a:p>
            <a:pPr lvl="1"/>
            <a:r>
              <a:rPr lang="en-US" dirty="0"/>
              <a:t>Agree with apatite fission track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0" y="1981200"/>
            <a:ext cx="4838828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406"/>
            <a:ext cx="8194964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Apatite Fission Track and (U-</a:t>
            </a:r>
            <a:r>
              <a:rPr lang="en-US" dirty="0" err="1" smtClean="0"/>
              <a:t>Th</a:t>
            </a:r>
            <a:r>
              <a:rPr lang="en-US" dirty="0" smtClean="0"/>
              <a:t>)/He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47800"/>
            <a:ext cx="4131991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Thickness of eroded section</a:t>
            </a:r>
          </a:p>
          <a:p>
            <a:pPr lvl="1"/>
            <a:r>
              <a:rPr lang="en-US" dirty="0" smtClean="0"/>
              <a:t>Modeled temp (FT) </a:t>
            </a:r>
            <a:r>
              <a:rPr lang="en-US" dirty="0" err="1" smtClean="0"/>
              <a:t>vs</a:t>
            </a:r>
            <a:r>
              <a:rPr lang="en-US" dirty="0" smtClean="0"/>
              <a:t> depth below Tertiary unconformity</a:t>
            </a:r>
          </a:p>
          <a:p>
            <a:pPr lvl="1"/>
            <a:r>
              <a:rPr lang="en-US" dirty="0" smtClean="0"/>
              <a:t>~0.8 km of pre-extensional overburden thickness</a:t>
            </a:r>
          </a:p>
          <a:p>
            <a:pPr lvl="1"/>
            <a:endParaRPr lang="en-US" dirty="0"/>
          </a:p>
          <a:p>
            <a:r>
              <a:rPr lang="en-US" dirty="0"/>
              <a:t>(U-TH)/He – Apatite (U-</a:t>
            </a:r>
            <a:r>
              <a:rPr lang="en-US" dirty="0" err="1"/>
              <a:t>Th</a:t>
            </a:r>
            <a:r>
              <a:rPr lang="en-US" dirty="0"/>
              <a:t>)/He partial retention zone (</a:t>
            </a:r>
            <a:r>
              <a:rPr lang="en-US" dirty="0" err="1"/>
              <a:t>HePRZ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method for </a:t>
            </a:r>
            <a:r>
              <a:rPr lang="en-US" dirty="0" err="1"/>
              <a:t>thermobarometry</a:t>
            </a:r>
            <a:endParaRPr lang="en-US" dirty="0"/>
          </a:p>
          <a:p>
            <a:pPr lvl="1"/>
            <a:r>
              <a:rPr lang="en-US" dirty="0"/>
              <a:t>Low-temp cooling histories for </a:t>
            </a:r>
            <a:r>
              <a:rPr lang="en-US" dirty="0" err="1"/>
              <a:t>neotectonic</a:t>
            </a:r>
            <a:r>
              <a:rPr lang="en-US" dirty="0"/>
              <a:t> and small-magnitude tectonic motions in upper crust</a:t>
            </a:r>
          </a:p>
          <a:p>
            <a:pPr lvl="1"/>
            <a:endParaRPr lang="en-US" dirty="0"/>
          </a:p>
          <a:p>
            <a:r>
              <a:rPr lang="en-US" dirty="0"/>
              <a:t>Age data collected for 11 samples</a:t>
            </a:r>
          </a:p>
          <a:p>
            <a:pPr lvl="1"/>
            <a:r>
              <a:rPr lang="en-US" dirty="0"/>
              <a:t>Agree with apatite fission track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0" y="1981200"/>
            <a:ext cx="4838828" cy="31865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0" y="2156868"/>
            <a:ext cx="1257592" cy="457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5406"/>
            <a:ext cx="82296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Apatite Fission Track and (U-</a:t>
            </a:r>
            <a:r>
              <a:rPr lang="en-US" dirty="0" err="1" smtClean="0"/>
              <a:t>Th</a:t>
            </a:r>
            <a:r>
              <a:rPr lang="en-US" dirty="0" smtClean="0"/>
              <a:t>)/He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2182091"/>
            <a:ext cx="9063305" cy="4605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5251" y="5501522"/>
            <a:ext cx="1017939" cy="382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10640" y="4343400"/>
            <a:ext cx="1309360" cy="3839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452</TotalTime>
  <Words>1613</Words>
  <Application>Microsoft Office PowerPoint</Application>
  <PresentationFormat>On-screen Show (4:3)</PresentationFormat>
  <Paragraphs>250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Perspective</vt:lpstr>
      <vt:lpstr>Thermochronological constraints on the timing and magnitude of Miocene and Pliocene extension in the central Wassuk Range, western Nevada</vt:lpstr>
      <vt:lpstr>Overview</vt:lpstr>
      <vt:lpstr>Geology</vt:lpstr>
      <vt:lpstr>Geology</vt:lpstr>
      <vt:lpstr>Geology</vt:lpstr>
      <vt:lpstr>Geology</vt:lpstr>
      <vt:lpstr>Apatite Fission Track and (U-Th)/He</vt:lpstr>
      <vt:lpstr>Apatite Fission Track and (U-Th)/He</vt:lpstr>
      <vt:lpstr>Apatite Fission Track and (U-Th)/He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Results</vt:lpstr>
      <vt:lpstr>Discussion/Conclusions</vt:lpstr>
      <vt:lpstr>Discussion/Conclusions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Thermochronological constraints on the timing and magnitude of Miocene and Pliocene extension in the ventral Wassuk Range, western Nevada</dc:title>
  <dc:creator>James McNeil</dc:creator>
  <cp:lastModifiedBy>James C McNeil</cp:lastModifiedBy>
  <cp:revision>36</cp:revision>
  <dcterms:created xsi:type="dcterms:W3CDTF">2020-02-19T00:39:32Z</dcterms:created>
  <dcterms:modified xsi:type="dcterms:W3CDTF">2020-02-19T17:43:38Z</dcterms:modified>
</cp:coreProperties>
</file>